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11.svg" ContentType="image/svg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0" r:id="rId4"/>
    <p:sldId id="259" r:id="rId5"/>
    <p:sldId id="269" r:id="rId6"/>
    <p:sldId id="272" r:id="rId7"/>
    <p:sldId id="261" r:id="rId8"/>
    <p:sldId id="270" r:id="rId9"/>
    <p:sldId id="273" r:id="rId10"/>
    <p:sldId id="274" r:id="rId11"/>
    <p:sldId id="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A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hyperlink" Target="https://deepai.org/" TargetMode="Externa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hyperlink" Target="https://www.ageuk.org.uk/information-advice/work-learning/technology-internet/device-accessibility/" TargetMode="Externa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hyperlink" Target="https://support.google.com/accessibility/android/answer/6006564?hl=en-GB&#13;" TargetMode="Externa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hyperlink" Target="https://www.apple.com/uk/accessibility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hyperlink" Target="https://www.ageuk.org.uk/information-advice/work-learning/technology-internet/device-accessibility/" TargetMode="External"/><Relationship Id="rId1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hyperlink" Target="https://support.apple.com/accessibility" TargetMode="External"/><Relationship Id="rId1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9.xml"/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hyperlink" Target="https://www.independentage.org/get-advice/technology/accessible-devic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365" y="-428942"/>
            <a:ext cx="9144000" cy="2387600"/>
          </a:xfrm>
        </p:spPr>
        <p:txBody>
          <a:bodyPr>
            <a:normAutofit/>
          </a:bodyPr>
          <a:p>
            <a:r>
              <a:rPr lang="en-GB" altLang="en-US" b="1"/>
              <a:t>Accessibility </a:t>
            </a:r>
            <a:br>
              <a:rPr lang="en-GB" altLang="en-US" b="1"/>
            </a:br>
            <a:r>
              <a:rPr lang="en-GB" altLang="en-US" b="1"/>
              <a:t>(mobile phones and tablets)</a:t>
            </a:r>
            <a:endParaRPr lang="en-GB" altLang="en-US" b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" y="5872480"/>
            <a:ext cx="3424555" cy="767080"/>
          </a:xfrm>
        </p:spPr>
        <p:txBody>
          <a:bodyPr>
            <a:normAutofit fontScale="80000"/>
          </a:bodyPr>
          <a:p>
            <a:pPr algn="ctr"/>
            <a:r>
              <a:rPr lang="en-GB" altLang="en-US"/>
              <a:t>u3a computing and digital group </a:t>
            </a:r>
            <a:endParaRPr lang="en-GB" altLang="en-US"/>
          </a:p>
          <a:p>
            <a:pPr algn="ctr"/>
            <a:r>
              <a:rPr lang="en-GB" altLang="en-US"/>
              <a:t>15:10:2024</a:t>
            </a:r>
            <a:endParaRPr lang="en-GB" altLang="en-US"/>
          </a:p>
        </p:txBody>
      </p:sp>
      <p:pic>
        <p:nvPicPr>
          <p:cNvPr id="5" name="Picture 4"/>
          <p:cNvPicPr/>
          <p:nvPr/>
        </p:nvPicPr>
        <p:blipFill>
          <a:blip r:embed="rId1"/>
          <a:stretch>
            <a:fillRect/>
          </a:stretch>
        </p:blipFill>
        <p:spPr>
          <a:xfrm>
            <a:off x="2466975" y="2150110"/>
            <a:ext cx="3419475" cy="3128645"/>
          </a:xfrm>
          <a:prstGeom prst="rect">
            <a:avLst/>
          </a:prstGeom>
        </p:spPr>
      </p:pic>
      <p:sp>
        <p:nvSpPr>
          <p:cNvPr id="6" name="Text Box 5"/>
          <p:cNvSpPr txBox="1"/>
          <p:nvPr/>
        </p:nvSpPr>
        <p:spPr>
          <a:xfrm>
            <a:off x="3761105" y="5469890"/>
            <a:ext cx="831850" cy="367665"/>
          </a:xfrm>
          <a:prstGeom prst="rect">
            <a:avLst/>
          </a:prstGeom>
        </p:spPr>
        <p:txBody>
          <a:bodyPr>
            <a:noAutofit/>
          </a:bodyPr>
          <a:p>
            <a:r>
              <a:rPr sz="1600">
                <a:hlinkClick r:id="rId2"/>
              </a:rPr>
              <a:t>DeepAI</a:t>
            </a:r>
            <a:endParaRPr sz="1600">
              <a:hlinkClick r:id="rId2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6718300" y="2293620"/>
            <a:ext cx="4454525" cy="25533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GB" altLang="en-US" sz="4000" b="1">
                <a:sym typeface="+mn-ea"/>
              </a:rPr>
              <a:t>What accessibility features do you use </a:t>
            </a:r>
            <a:br>
              <a:rPr lang="en-GB" altLang="en-US" sz="4000" b="1">
                <a:sym typeface="+mn-ea"/>
              </a:rPr>
            </a:br>
            <a:r>
              <a:rPr lang="en-GB" altLang="en-US" sz="4000" b="1">
                <a:sym typeface="+mn-ea"/>
              </a:rPr>
              <a:t>on your phone or tablet?</a:t>
            </a:r>
            <a:endParaRPr lang="en-GB" altLang="en-US" sz="4000" b="1">
              <a:sym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4085" y="-297180"/>
            <a:ext cx="10515600" cy="1325563"/>
          </a:xfrm>
        </p:spPr>
        <p:txBody>
          <a:bodyPr/>
          <a:p>
            <a:pPr algn="ctr"/>
            <a:r>
              <a:rPr lang="en-GB" altLang="en-US" u="sng"/>
              <a:t>useful websites</a:t>
            </a:r>
            <a:endParaRPr lang="en-GB" altLang="en-US" u="sn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8285" y="838200"/>
            <a:ext cx="11662410" cy="5673090"/>
          </a:xfrm>
        </p:spPr>
        <p:txBody>
          <a:bodyPr>
            <a:noAutofit/>
          </a:bodyPr>
          <a:p>
            <a:r>
              <a:rPr lang="en-GB" altLang="en-US" sz="2200"/>
              <a:t>https://www.independentage.org/get-advice/technology/accessible-devices</a:t>
            </a:r>
            <a:endParaRPr lang="en-GB" altLang="en-US" sz="2200"/>
          </a:p>
          <a:p>
            <a:r>
              <a:rPr lang="en-GB" altLang="en-US" sz="2200"/>
              <a:t>https://www.ageuk.org.uk/information-advice/work-learning/technology-internet/device-accessibility/</a:t>
            </a:r>
            <a:endParaRPr lang="en-GB" altLang="en-US" sz="2200"/>
          </a:p>
          <a:p>
            <a:r>
              <a:rPr lang="en-GB" altLang="en-US" sz="2200"/>
              <a:t>https://www.understood.org/en/articles/assistive-technology</a:t>
            </a:r>
            <a:endParaRPr lang="en-GB" altLang="en-US" sz="2200"/>
          </a:p>
          <a:p>
            <a:r>
              <a:rPr lang="en-GB" altLang="en-US" sz="2200"/>
              <a:t>https://www.scope.org.uk/advice-and-support/accessibility-apps</a:t>
            </a:r>
            <a:endParaRPr lang="en-GB" altLang="en-US" sz="2200"/>
          </a:p>
          <a:p>
            <a:r>
              <a:rPr lang="en-GB" altLang="en-US" sz="2200"/>
              <a:t>https://www.guidedogs.org.uk/getting-support/information-and-advice/how-can-technology-help-me/tech-for-all-learning-programme/</a:t>
            </a:r>
            <a:endParaRPr lang="en-GB" altLang="en-US" sz="2200"/>
          </a:p>
          <a:p>
            <a:r>
              <a:rPr lang="en-GB" altLang="en-US" sz="2200"/>
              <a:t>https://youtu.be/X47mjVa81pg?si=JO10UaOXQr2yTH4s Android 20 mins</a:t>
            </a:r>
            <a:endParaRPr lang="en-GB" altLang="en-US" sz="2200"/>
          </a:p>
          <a:p>
            <a:r>
              <a:rPr lang="en-GB" altLang="en-US" sz="2200"/>
              <a:t>https://youtu.be/JNpQTPR6SeI?si=hnF8V9tPmUC1gonb   iPhone 12 mins </a:t>
            </a:r>
            <a:endParaRPr lang="en-GB" altLang="en-US" sz="2200"/>
          </a:p>
          <a:p>
            <a:r>
              <a:rPr lang="en-GB" altLang="en-US" sz="2200"/>
              <a:t>https://support.google.com/accessibility/android/answer/6006564?hl=en-GB</a:t>
            </a:r>
            <a:endParaRPr lang="en-GB" altLang="en-US" sz="2200"/>
          </a:p>
          <a:p>
            <a:r>
              <a:rPr lang="en-GB" altLang="en-US" sz="2200"/>
              <a:t>https://support.apple.com/en-gb/guide/iphone/iph3e2e4367/ios </a:t>
            </a:r>
            <a:endParaRPr lang="en-GB" altLang="en-US" sz="2200"/>
          </a:p>
          <a:p>
            <a:r>
              <a:rPr lang="en-GB" altLang="en-US" sz="2200"/>
              <a:t>https://support.apple.com/accessibility</a:t>
            </a:r>
            <a:endParaRPr lang="en-GB" altLang="en-US" sz="2200"/>
          </a:p>
          <a:p>
            <a:r>
              <a:rPr lang="en-GB" altLang="en-US" sz="2200"/>
              <a:t>https://mcmw.abilitynet.org.uk/</a:t>
            </a:r>
            <a:endParaRPr lang="en-GB" altLang="en-US" sz="2200"/>
          </a:p>
          <a:p>
            <a:r>
              <a:rPr lang="en-GB" altLang="en-US" sz="2200"/>
              <a:t>https://www.ageuk.org.uk/information-advice/work-learning/technology-internet/device-accessibility/</a:t>
            </a:r>
            <a:endParaRPr lang="en-GB" altLang="en-US" sz="2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6305" y="95885"/>
            <a:ext cx="5231130" cy="1325880"/>
          </a:xfrm>
        </p:spPr>
        <p:txBody>
          <a:bodyPr>
            <a:normAutofit/>
          </a:bodyPr>
          <a:p>
            <a:pPr algn="ctr"/>
            <a:r>
              <a:rPr lang="en-GB" altLang="en-US" sz="5400" b="1">
                <a:sym typeface="+mn-ea"/>
              </a:rPr>
              <a:t>Accessibility</a:t>
            </a:r>
            <a:r>
              <a:rPr lang="en-GB" altLang="en-US" sz="5400" b="1"/>
              <a:t> </a:t>
            </a:r>
            <a:endParaRPr lang="en-GB" altLang="en-US" sz="54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305" y="1421765"/>
            <a:ext cx="11136630" cy="4303395"/>
          </a:xfrm>
          <a:ln w="12700" cmpd="sng">
            <a:solidFill>
              <a:schemeClr val="tx1"/>
            </a:solidFill>
            <a:prstDash val="solid"/>
          </a:ln>
        </p:spPr>
        <p:txBody>
          <a:bodyPr>
            <a:normAutofit lnSpcReduction="20000"/>
          </a:bodyPr>
          <a:p>
            <a:pPr marL="0" indent="0">
              <a:buNone/>
            </a:pPr>
            <a:r>
              <a:rPr lang="en-GB" altLang="en-US"/>
              <a:t>Accessibility ensures that everyone, regardless of their abilities, can access and benefit from technology and other resources. </a:t>
            </a:r>
            <a:endParaRPr lang="en-GB" altLang="en-US"/>
          </a:p>
          <a:p>
            <a:endParaRPr lang="en-GB" altLang="en-US"/>
          </a:p>
          <a:p>
            <a:r>
              <a:rPr lang="en-GB" altLang="en-US" b="1" u="sng"/>
              <a:t>Vision</a:t>
            </a:r>
            <a:r>
              <a:rPr lang="en-GB" altLang="en-US"/>
              <a:t>: Tools like screen readers, magnifiers, and high-contrast themes help people with visual impairments.</a:t>
            </a:r>
            <a:endParaRPr lang="en-GB" altLang="en-US"/>
          </a:p>
          <a:p>
            <a:r>
              <a:rPr lang="en-GB" altLang="en-US" b="1" u="sng"/>
              <a:t>Hearing</a:t>
            </a:r>
            <a:r>
              <a:rPr lang="en-GB" altLang="en-US"/>
              <a:t>: Features such as closed captions, mono sound, and live call transcription assist those who are deaf or hard of hearing.</a:t>
            </a:r>
            <a:endParaRPr lang="en-GB" altLang="en-US"/>
          </a:p>
          <a:p>
            <a:r>
              <a:rPr lang="en-GB" altLang="en-US" b="1" u="sng"/>
              <a:t>Mobility</a:t>
            </a:r>
            <a:r>
              <a:rPr lang="en-GB" altLang="en-US"/>
              <a:t>: Voice commands, eye control, and adaptive accessories support individuals with mobility challenges.</a:t>
            </a:r>
            <a:endParaRPr lang="en-GB" altLang="en-US"/>
          </a:p>
          <a:p>
            <a:r>
              <a:rPr lang="en-GB" altLang="en-US" b="1" u="sng"/>
              <a:t>Neurodiversity</a:t>
            </a:r>
            <a:r>
              <a:rPr lang="en-GB" altLang="en-US"/>
              <a:t>: Tools like dictation, immersive readers, and focus aids help people with cognitive differences such as dyslexia or ADHD</a:t>
            </a:r>
            <a:endParaRPr lang="en-GB" altLang="en-US"/>
          </a:p>
        </p:txBody>
      </p:sp>
      <p:sp>
        <p:nvSpPr>
          <p:cNvPr id="7" name="Text Box 6"/>
          <p:cNvSpPr txBox="1"/>
          <p:nvPr/>
        </p:nvSpPr>
        <p:spPr>
          <a:xfrm>
            <a:off x="9753600" y="5876925"/>
            <a:ext cx="17913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GB" altLang="en-US" b="1"/>
              <a:t>using copilot</a:t>
            </a:r>
            <a:endParaRPr lang="en-GB" altLang="en-US" b="1"/>
          </a:p>
        </p:txBody>
      </p:sp>
      <p:pic>
        <p:nvPicPr>
          <p:cNvPr id="6" name="Content Placeholder 5"/>
          <p:cNvPicPr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11120755" y="170815"/>
            <a:ext cx="946150" cy="109918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975" y="156845"/>
            <a:ext cx="10515600" cy="1325563"/>
          </a:xfrm>
        </p:spPr>
        <p:txBody>
          <a:bodyPr>
            <a:noAutofit/>
          </a:bodyPr>
          <a:p>
            <a:pPr algn="ctr"/>
            <a:r>
              <a:rPr lang="en-GB" altLang="en-US" sz="5400" b="1"/>
              <a:t>Android </a:t>
            </a:r>
            <a:endParaRPr lang="en-GB" altLang="en-US" sz="5400" b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217150" cy="4351655"/>
          </a:xfrm>
          <a:ln w="12700" cmpd="sng">
            <a:solidFill>
              <a:srgbClr val="000000"/>
            </a:solidFill>
            <a:prstDash val="solid"/>
          </a:ln>
        </p:spPr>
        <p:txBody>
          <a:bodyPr>
            <a:normAutofit/>
          </a:bodyPr>
          <a:p>
            <a:r>
              <a:rPr lang="en-GB" altLang="en-US" sz="3200" b="1"/>
              <a:t>TalkBack</a:t>
            </a:r>
            <a:r>
              <a:rPr lang="en-GB" altLang="en-US" sz="3200"/>
              <a:t>: A screen reader that provides spoken feedback.</a:t>
            </a:r>
            <a:endParaRPr lang="en-GB" altLang="en-US" sz="3200"/>
          </a:p>
          <a:p>
            <a:r>
              <a:rPr lang="en-GB" altLang="en-US" sz="3200" b="1"/>
              <a:t>Magnification</a:t>
            </a:r>
            <a:r>
              <a:rPr lang="en-GB" altLang="en-US" sz="3200"/>
              <a:t>: Allows users to zoom in on any part of the screen.</a:t>
            </a:r>
            <a:endParaRPr lang="en-GB" altLang="en-US" sz="3200"/>
          </a:p>
          <a:p>
            <a:r>
              <a:rPr lang="en-GB" altLang="en-US" sz="3200" b="1"/>
              <a:t>Voice Access</a:t>
            </a:r>
            <a:r>
              <a:rPr lang="en-GB" altLang="en-US" sz="3200"/>
              <a:t>: Enables control of the device using voice commands.</a:t>
            </a:r>
            <a:endParaRPr lang="en-GB" altLang="en-US" sz="3200"/>
          </a:p>
          <a:p>
            <a:r>
              <a:rPr lang="en-GB" altLang="en-US" sz="3200" b="1"/>
              <a:t>Live Caption</a:t>
            </a:r>
            <a:r>
              <a:rPr lang="en-GB" altLang="en-US" sz="3200"/>
              <a:t>: Automatically captions speech on your device.</a:t>
            </a:r>
            <a:endParaRPr lang="en-GB" altLang="en-US" sz="3200"/>
          </a:p>
          <a:p>
            <a:r>
              <a:rPr lang="en-GB" altLang="en-US" sz="3200" b="1"/>
              <a:t>Switch Access</a:t>
            </a:r>
            <a:r>
              <a:rPr lang="en-GB" altLang="en-US" sz="3200"/>
              <a:t>: Lets users interact with the device using switches instead of the touchscreen</a:t>
            </a:r>
            <a:endParaRPr lang="en-GB" altLang="en-US" sz="3200"/>
          </a:p>
        </p:txBody>
      </p:sp>
      <p:sp>
        <p:nvSpPr>
          <p:cNvPr id="7" name="Text Box 6"/>
          <p:cNvSpPr txBox="1"/>
          <p:nvPr/>
        </p:nvSpPr>
        <p:spPr>
          <a:xfrm>
            <a:off x="5407025" y="6339205"/>
            <a:ext cx="18078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GB" altLang="en-US" b="1"/>
              <a:t>using copilot</a:t>
            </a:r>
            <a:endParaRPr lang="en-GB" altLang="en-US" b="1"/>
          </a:p>
        </p:txBody>
      </p:sp>
      <p:pic>
        <p:nvPicPr>
          <p:cNvPr id="5" name="Content Placeholder 4"/>
          <p:cNvPicPr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10345420" y="156845"/>
            <a:ext cx="1517650" cy="155194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GB" altLang="en-US" sz="5400" b="1"/>
              <a:t>Age UK </a:t>
            </a:r>
            <a:endParaRPr lang="en-GB" altLang="en-US" sz="5400" b="1"/>
          </a:p>
        </p:txBody>
      </p:sp>
      <p:pic>
        <p:nvPicPr>
          <p:cNvPr id="5" name="Content Placeholder 4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4046855" y="118110"/>
            <a:ext cx="7975600" cy="6753225"/>
          </a:xfrm>
          <a:prstGeom prst="rect">
            <a:avLst/>
          </a:prstGeom>
        </p:spPr>
      </p:pic>
      <p:sp>
        <p:nvSpPr>
          <p:cNvPr id="7" name="Text Box 6"/>
          <p:cNvSpPr txBox="1"/>
          <p:nvPr/>
        </p:nvSpPr>
        <p:spPr>
          <a:xfrm>
            <a:off x="608965" y="2150110"/>
            <a:ext cx="2351405" cy="237426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GB" altLang="en-US">
                <a:sym typeface="+mn-ea"/>
                <a:hlinkClick r:id="rId2" tooltip="" action="ppaction://hlinkfile"/>
              </a:rPr>
              <a:t>https://www.ageuk.org.uk/information-advice/work-learning/technology-internet/device-accessibility/</a:t>
            </a:r>
            <a:endParaRPr lang="en-GB" altLang="en-US">
              <a:sym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Content Placeholder 4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854710" y="0"/>
            <a:ext cx="7383780" cy="6163310"/>
          </a:xfrm>
          <a:prstGeom prst="rect">
            <a:avLst/>
          </a:prstGeom>
        </p:spPr>
      </p:pic>
      <p:sp>
        <p:nvSpPr>
          <p:cNvPr id="6" name="Text Box 5"/>
          <p:cNvSpPr txBox="1"/>
          <p:nvPr/>
        </p:nvSpPr>
        <p:spPr>
          <a:xfrm>
            <a:off x="8891270" y="4585335"/>
            <a:ext cx="3179445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GB" altLang="en-US" sz="2700">
                <a:sym typeface="+mn-ea"/>
                <a:hlinkClick r:id="rId2" action="ppaction://hlinkfile"/>
              </a:rPr>
              <a:t>https://support.google.com/accessibility/android/answer/6006564?hl=en-GB</a:t>
            </a:r>
            <a:endParaRPr lang="en-GB" altLang="en-US" sz="2700">
              <a:sym typeface="+mn-ea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8780780" y="528320"/>
            <a:ext cx="2589530" cy="25533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GB" altLang="en-US" sz="3200"/>
              <a:t>Google Support</a:t>
            </a:r>
            <a:endParaRPr lang="en-GB" altLang="en-US" sz="3200"/>
          </a:p>
          <a:p>
            <a:r>
              <a:rPr lang="en-GB" altLang="en-US" sz="3200"/>
              <a:t>Android Accessibility Help</a:t>
            </a:r>
            <a:endParaRPr lang="en-GB" altLang="en-US" sz="3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p>
            <a:pPr algn="ctr"/>
            <a:r>
              <a:rPr lang="en-GB" altLang="en-US" sz="5400" b="1"/>
              <a:t>iOS</a:t>
            </a:r>
            <a:endParaRPr lang="en-GB" altLang="en-US" sz="5400" b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75155"/>
            <a:ext cx="10615295" cy="4464050"/>
          </a:xfrm>
          <a:ln w="12700" cmpd="sng">
            <a:solidFill>
              <a:srgbClr val="000000"/>
            </a:solidFill>
            <a:prstDash val="solid"/>
          </a:ln>
        </p:spPr>
        <p:txBody>
          <a:bodyPr>
            <a:normAutofit fontScale="90000"/>
          </a:bodyPr>
          <a:p>
            <a:pPr marL="0" indent="0">
              <a:buNone/>
            </a:pPr>
            <a:r>
              <a:rPr lang="en-GB" altLang="en-US"/>
              <a:t>Mobile phones and tablets come with a variety of accessibility features designed to help users with different needs. Here are some key features for  iOS devices:</a:t>
            </a:r>
            <a:endParaRPr lang="en-GB" altLang="en-US"/>
          </a:p>
          <a:p>
            <a:pPr marL="0" indent="0">
              <a:buNone/>
            </a:pPr>
            <a:endParaRPr lang="en-GB" altLang="en-US"/>
          </a:p>
          <a:p>
            <a:r>
              <a:rPr lang="en-GB" altLang="en-US"/>
              <a:t>VoiceOver: A screen reader that describes what’s happening on your screen.</a:t>
            </a:r>
            <a:endParaRPr lang="en-GB" altLang="en-US"/>
          </a:p>
          <a:p>
            <a:r>
              <a:rPr lang="en-GB" altLang="en-US"/>
              <a:t>Zoom: A built-in magnifier that works anywhere in iOS.</a:t>
            </a:r>
            <a:endParaRPr lang="en-GB" altLang="en-US"/>
          </a:p>
          <a:p>
            <a:r>
              <a:rPr lang="en-GB" altLang="en-US"/>
              <a:t>Siri: Apple’s voice assistant that can perform a variety of tasks.</a:t>
            </a:r>
            <a:endParaRPr lang="en-GB" altLang="en-US"/>
          </a:p>
          <a:p>
            <a:r>
              <a:rPr lang="en-GB" altLang="en-US"/>
              <a:t>AssistiveTouch: Helps users with motor skill impairments by providing on-screen touch alternatives.</a:t>
            </a:r>
            <a:endParaRPr lang="en-GB" altLang="en-US"/>
          </a:p>
          <a:p>
            <a:r>
              <a:rPr lang="en-GB" altLang="en-US"/>
              <a:t>Live Listen: Uses your iPhone as a remote microphone for your hearing aids</a:t>
            </a:r>
            <a:endParaRPr lang="en-GB" altLang="en-US"/>
          </a:p>
        </p:txBody>
      </p:sp>
      <p:pic>
        <p:nvPicPr>
          <p:cNvPr id="4" name="Picture 3"/>
          <p:cNvPicPr/>
          <p:nvPr/>
        </p:nvPicPr>
        <p:blipFill>
          <a:blip/>
          <a:stretch>
            <a:fillRect/>
          </a:stretch>
        </p:blipFill>
        <p:spPr>
          <a:xfrm>
            <a:off x="5905500" y="3238500"/>
            <a:ext cx="381000" cy="381000"/>
          </a:xfrm>
          <a:prstGeom prst="rect">
            <a:avLst/>
          </a:prstGeom>
        </p:spPr>
      </p:pic>
      <p:sp>
        <p:nvSpPr>
          <p:cNvPr id="7" name="Text Box 6"/>
          <p:cNvSpPr txBox="1"/>
          <p:nvPr/>
        </p:nvSpPr>
        <p:spPr>
          <a:xfrm>
            <a:off x="5407025" y="6339205"/>
            <a:ext cx="13779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GB" altLang="en-US"/>
              <a:t>using copilot</a:t>
            </a:r>
            <a:endParaRPr lang="en-GB" altLang="en-US"/>
          </a:p>
        </p:txBody>
      </p:sp>
      <p:sp>
        <p:nvSpPr>
          <p:cNvPr id="8" name="Text Box 7"/>
          <p:cNvSpPr txBox="1"/>
          <p:nvPr/>
        </p:nvSpPr>
        <p:spPr>
          <a:xfrm>
            <a:off x="3747135" y="1079818"/>
            <a:ext cx="5080000" cy="583565"/>
          </a:xfrm>
          <a:prstGeom prst="rect">
            <a:avLst/>
          </a:prstGeom>
        </p:spPr>
        <p:txBody>
          <a:bodyPr>
            <a:spAutoFit/>
          </a:bodyPr>
          <a:p>
            <a:pPr algn="ctr"/>
            <a:r>
              <a:rPr sz="3200">
                <a:hlinkClick r:id="rId1"/>
              </a:rPr>
              <a:t>Accessibility - Apple (UK)</a:t>
            </a:r>
            <a:endParaRPr sz="3200">
              <a:hlinkClick r:id="rId1"/>
            </a:endParaRPr>
          </a:p>
        </p:txBody>
      </p:sp>
      <p:pic>
        <p:nvPicPr>
          <p:cNvPr id="11" name="Content Placeholder 10"/>
          <p:cNvPicPr>
            <a:picLocks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1082020" y="306070"/>
            <a:ext cx="724535" cy="1302385"/>
          </a:xfrm>
          <a:prstGeom prst="rect">
            <a:avLst/>
          </a:prstGeom>
        </p:spPr>
      </p:pic>
      <p:pic>
        <p:nvPicPr>
          <p:cNvPr id="13" name="Picture 12"/>
          <p:cNvPicPr/>
          <p:nvPr/>
        </p:nvPicPr>
        <p:blipFill>
          <a:blip r:embed="rId3"/>
          <a:stretch>
            <a:fillRect/>
          </a:stretch>
        </p:blipFill>
        <p:spPr>
          <a:xfrm>
            <a:off x="3192145" y="640080"/>
            <a:ext cx="835660" cy="9683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GB" altLang="en-US" b="1">
                <a:sym typeface="+mn-ea"/>
              </a:rPr>
              <a:t>Age UK </a:t>
            </a:r>
            <a:endParaRPr lang="en-GB" altLang="en-US"/>
          </a:p>
        </p:txBody>
      </p:sp>
      <p:pic>
        <p:nvPicPr>
          <p:cNvPr id="6" name="Content Placeholder 5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5210810" y="3810"/>
            <a:ext cx="6652260" cy="6867525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283845" y="2454910"/>
            <a:ext cx="298831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GB" altLang="en-US">
                <a:sym typeface="+mn-ea"/>
                <a:hlinkClick r:id="rId2" tooltip="" action="ppaction://hlinkfile"/>
              </a:rPr>
              <a:t>https://www.ageuk.org.uk/information-advice/work-learning/technology-internet/device-accessibility/</a:t>
            </a:r>
            <a:endParaRPr lang="en-GB" altLang="en-US"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Content Placeholder 4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1064260" y="276860"/>
            <a:ext cx="10063480" cy="6581140"/>
          </a:xfrm>
          <a:prstGeom prst="rect">
            <a:avLst/>
          </a:prstGeom>
        </p:spPr>
      </p:pic>
      <p:sp>
        <p:nvSpPr>
          <p:cNvPr id="6" name="Text Box 5"/>
          <p:cNvSpPr txBox="1"/>
          <p:nvPr/>
        </p:nvSpPr>
        <p:spPr>
          <a:xfrm>
            <a:off x="2857500" y="1021715"/>
            <a:ext cx="6096000" cy="506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GB" altLang="en-US" sz="2700">
                <a:sym typeface="+mn-ea"/>
                <a:hlinkClick r:id="rId2" tooltip="" action="ppaction://hlinkfile"/>
              </a:rPr>
              <a:t>https://support.apple.com/accessibility</a:t>
            </a:r>
            <a:endParaRPr lang="en-GB" altLang="en-US" sz="2700">
              <a:sym typeface="+mn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Text Box 5"/>
          <p:cNvSpPr txBox="1"/>
          <p:nvPr/>
        </p:nvSpPr>
        <p:spPr>
          <a:xfrm>
            <a:off x="567055" y="6177280"/>
            <a:ext cx="11058525" cy="506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GB" altLang="en-US" sz="2700">
                <a:sym typeface="+mn-ea"/>
                <a:hlinkClick r:id="rId1" action="ppaction://hlinkfile"/>
              </a:rPr>
              <a:t>https://www.independentage.org/get-advice/technology/accessible-devices</a:t>
            </a:r>
            <a:endParaRPr lang="en-GB" altLang="en-US" sz="2700">
              <a:sym typeface="+mn-ea"/>
            </a:endParaRPr>
          </a:p>
        </p:txBody>
      </p:sp>
      <p:pic>
        <p:nvPicPr>
          <p:cNvPr id="7" name="Picture Placeholder 6"/>
          <p:cNvPicPr>
            <a:picLocks noChangeAspect="1"/>
          </p:cNvPicPr>
          <p:nvPr>
            <p:ph type="pic"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4493" y="150178"/>
            <a:ext cx="5876925" cy="1323975"/>
          </a:xfrm>
          <a:prstGeom prst="rect">
            <a:avLst/>
          </a:prstGeom>
        </p:spPr>
      </p:pic>
      <p:sp>
        <p:nvSpPr>
          <p:cNvPr id="10" name="Text Box 9"/>
          <p:cNvSpPr txBox="1"/>
          <p:nvPr/>
        </p:nvSpPr>
        <p:spPr>
          <a:xfrm>
            <a:off x="1332865" y="2007235"/>
            <a:ext cx="805053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GB" altLang="en-US" sz="4800" u="sng"/>
              <a:t>Adapting devices for easy use</a:t>
            </a:r>
            <a:endParaRPr lang="en-GB" altLang="en-US" u="sng"/>
          </a:p>
        </p:txBody>
      </p:sp>
      <p:sp>
        <p:nvSpPr>
          <p:cNvPr id="11" name="Text Box 10"/>
          <p:cNvSpPr txBox="1"/>
          <p:nvPr/>
        </p:nvSpPr>
        <p:spPr>
          <a:xfrm>
            <a:off x="1597025" y="3018155"/>
            <a:ext cx="11400790" cy="25533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altLang="en-US" sz="4000"/>
              <a:t>Help with seeing the screen</a:t>
            </a:r>
            <a:endParaRPr lang="en-GB" altLang="en-US" sz="400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altLang="en-US" sz="4000"/>
              <a:t>Help with hearing calls and audio</a:t>
            </a:r>
            <a:endParaRPr lang="en-GB" altLang="en-US" sz="400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altLang="en-US" sz="4000"/>
              <a:t>Help with controlling the device</a:t>
            </a:r>
            <a:endParaRPr lang="en-GB" altLang="en-US" sz="400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altLang="en-US" sz="4000"/>
              <a:t>Easy-use gadgets and devices</a:t>
            </a:r>
            <a:endParaRPr lang="en-GB" altLang="en-US" sz="4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3165</Words>
  <Application>WPS Presentation</Application>
  <PresentationFormat>Widescreen</PresentationFormat>
  <Paragraphs>83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8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Theme</vt:lpstr>
      <vt:lpstr>Accessibility  (mobile phones and tablets)</vt:lpstr>
      <vt:lpstr>Accessibility </vt:lpstr>
      <vt:lpstr>Android </vt:lpstr>
      <vt:lpstr>Age UK </vt:lpstr>
      <vt:lpstr>PowerPoint 演示文稿</vt:lpstr>
      <vt:lpstr>iOS</vt:lpstr>
      <vt:lpstr>Age UK </vt:lpstr>
      <vt:lpstr>PowerPoint 演示文稿</vt:lpstr>
      <vt:lpstr>PowerPoint 演示文稿</vt:lpstr>
      <vt:lpstr>useful websites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Accessibility  (mobile phones and tablets)</dc:title>
  <dc:creator>Admin</dc:creator>
  <cp:lastModifiedBy>Admin</cp:lastModifiedBy>
  <cp:revision>10</cp:revision>
  <dcterms:created xsi:type="dcterms:W3CDTF">2024-09-24T12:13:00Z</dcterms:created>
  <dcterms:modified xsi:type="dcterms:W3CDTF">2024-10-14T11:22:37Z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8E1BA5FA12AF469F8EF188560C5839AB_13</vt:lpwstr>
  </property>
  <property fmtid="{D5CDD505-2E9C-101B-9397-08002B2CF9AE}" pid="3" name="KSOProductBuildVer">
    <vt:lpwstr>2057-12.2.0.18586</vt:lpwstr>
  </property>
</Properties>
</file>